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90" r:id="rId3"/>
    <p:sldId id="298" r:id="rId4"/>
    <p:sldId id="261" r:id="rId5"/>
    <p:sldId id="297" r:id="rId6"/>
    <p:sldId id="258" r:id="rId7"/>
  </p:sldIdLst>
  <p:sldSz cx="9144000" cy="6858000" type="screen4x3"/>
  <p:notesSz cx="6797675" cy="987266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5" autoAdjust="0"/>
    <p:restoredTop sz="94708" autoAdjust="0"/>
  </p:normalViewPr>
  <p:slideViewPr>
    <p:cSldViewPr>
      <p:cViewPr varScale="1">
        <p:scale>
          <a:sx n="53" d="100"/>
          <a:sy n="53" d="100"/>
        </p:scale>
        <p:origin x="52" y="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EBE0C3-2ECE-4B72-BD8D-8C6FFC3475F3}" type="datetimeFigureOut">
              <a:rPr lang="cs-CZ"/>
              <a:pPr>
                <a:defRPr/>
              </a:pPr>
              <a:t>16.05.2019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60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2" y="9377317"/>
            <a:ext cx="2945660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BC78E9-A9E2-4AE9-8A4C-9FC48EE5B5C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7DE67D-1902-4AD5-90C6-14064327B1C9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740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7DE67D-1902-4AD5-90C6-14064327B1C9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391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7DE67D-1902-4AD5-90C6-14064327B1C9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F2F6BC-2812-4655-A86E-2B96E2D928A8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303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263B3-CDAB-4FB0-9364-62D035F786EB}" type="datetimeFigureOut">
              <a:rPr lang="cs-CZ"/>
              <a:pPr>
                <a:defRPr/>
              </a:pPr>
              <a:t>16.05.2019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8F26-FA70-4532-96E3-0F86E956155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932F1-7AAF-4510-8E4B-F8041EF538AF}" type="datetimeFigureOut">
              <a:rPr lang="cs-CZ"/>
              <a:pPr>
                <a:defRPr/>
              </a:pPr>
              <a:t>16.05.2019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40F02-EEE4-4E8B-8761-0EE5686381D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D5A35-1957-4450-BEBD-BEDF054875A5}" type="datetimeFigureOut">
              <a:rPr lang="cs-CZ"/>
              <a:pPr>
                <a:defRPr/>
              </a:pPr>
              <a:t>16.05.2019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AF5FD-0B25-4B46-BE5F-9B08B981443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30A99-2D0D-44F5-99C6-D8B03355A696}" type="datetimeFigureOut">
              <a:rPr lang="cs-CZ"/>
              <a:pPr>
                <a:defRPr/>
              </a:pPr>
              <a:t>16.05.2019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C7A6F-AFAC-4A58-82F5-B410ABA6F24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8BE4B-9517-4E00-9065-5F14DCC7955A}" type="datetimeFigureOut">
              <a:rPr lang="cs-CZ"/>
              <a:pPr>
                <a:defRPr/>
              </a:pPr>
              <a:t>16.05.2019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1D836-3CB6-4C57-9F26-78A7A928E0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8C5C5-FB92-41F0-8CCA-70042DCDA85A}" type="datetimeFigureOut">
              <a:rPr lang="cs-CZ"/>
              <a:pPr>
                <a:defRPr/>
              </a:pPr>
              <a:t>16.05.2019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FB4D1-EC4C-4E0F-A1A7-211C55596B2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66120-8118-4DB0-BF10-B4016DEDA3C7}" type="datetimeFigureOut">
              <a:rPr lang="cs-CZ"/>
              <a:pPr>
                <a:defRPr/>
              </a:pPr>
              <a:t>16.05.2019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0DD60-491E-4031-BA3F-2A5BEAD3D20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2A8BE-144D-4C5F-B459-4E04AF14283E}" type="datetimeFigureOut">
              <a:rPr lang="cs-CZ"/>
              <a:pPr>
                <a:defRPr/>
              </a:pPr>
              <a:t>16.05.2019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C157C-C449-4620-8A92-CCB5A36B75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C9991-B8EA-47A8-ADB9-E73E4CB509F9}" type="datetimeFigureOut">
              <a:rPr lang="cs-CZ"/>
              <a:pPr>
                <a:defRPr/>
              </a:pPr>
              <a:t>16.05.2019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D3EC8-6F5D-447A-BBF3-C06D8A444FC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0841B-247E-4B96-873C-2F3CF6944E67}" type="datetimeFigureOut">
              <a:rPr lang="cs-CZ"/>
              <a:pPr>
                <a:defRPr/>
              </a:pPr>
              <a:t>16.05.2019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ECD3D-B743-4730-8E1D-92675C40D1E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83E26-4C5A-463B-B4B2-3A8EF0705945}" type="datetimeFigureOut">
              <a:rPr lang="cs-CZ"/>
              <a:pPr>
                <a:defRPr/>
              </a:pPr>
              <a:t>16.05.2019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AA577-9CDD-4E40-A11C-3A3FFB69E2A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9D4C92-A048-474F-9336-44DB2E334043}" type="datetimeFigureOut">
              <a:rPr lang="cs-CZ"/>
              <a:pPr>
                <a:defRPr/>
              </a:pPr>
              <a:t>16.05.2019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BC7E45-E2CC-43B8-917F-633A82A0FB0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</p:txBody>
      </p:sp>
      <p:pic>
        <p:nvPicPr>
          <p:cNvPr id="14339" name="Picture 3" descr="D:\Nová škola\grafika\graficke_prvky\titulka_prezenta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3"/>
          <p:cNvSpPr>
            <a:spLocks noGrp="1"/>
          </p:cNvSpPr>
          <p:nvPr>
            <p:ph type="title"/>
          </p:nvPr>
        </p:nvSpPr>
        <p:spPr>
          <a:xfrm>
            <a:off x="503500" y="1600925"/>
            <a:ext cx="8229600" cy="612775"/>
          </a:xfrm>
        </p:spPr>
        <p:txBody>
          <a:bodyPr/>
          <a:lstStyle/>
          <a:p>
            <a:pPr eaLnBrk="1" hangingPunct="1"/>
            <a:r>
              <a:rPr lang="cs-CZ" sz="2000" b="1" dirty="0">
                <a:latin typeface="Arial" charset="0"/>
              </a:rPr>
              <a:t>AKREDITOVANÉ KURZY </a:t>
            </a:r>
            <a:r>
              <a:rPr lang="cs-CZ" sz="2000" b="1" dirty="0" smtClean="0">
                <a:latin typeface="Arial" charset="0"/>
              </a:rPr>
              <a:t>TÝKAJÍCÍ SE POZICE AP</a:t>
            </a:r>
            <a:endParaRPr lang="cs-CZ" sz="1600" b="1" dirty="0" smtClean="0">
              <a:latin typeface="Arial" charset="0"/>
            </a:endParaRPr>
          </a:p>
        </p:txBody>
      </p:sp>
      <p:sp>
        <p:nvSpPr>
          <p:cNvPr id="19458" name="Zástupný symbol pro obsah 4"/>
          <p:cNvSpPr>
            <a:spLocks noGrp="1"/>
          </p:cNvSpPr>
          <p:nvPr>
            <p:ph idx="1"/>
          </p:nvPr>
        </p:nvSpPr>
        <p:spPr>
          <a:xfrm>
            <a:off x="468313" y="2708920"/>
            <a:ext cx="8229600" cy="320134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dirty="0"/>
              <a:t>Asistent pedagoga a jeho role v předškolním vzdělávání sociálně znevýhodněných dětí (8 </a:t>
            </a:r>
            <a:r>
              <a:rPr lang="cs-CZ" sz="2400" dirty="0" smtClean="0"/>
              <a:t>h)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dirty="0" smtClean="0"/>
              <a:t>Jak </a:t>
            </a:r>
            <a:r>
              <a:rPr lang="cs-CZ" sz="2400" dirty="0"/>
              <a:t>zavést pozici asistenta pedagoga do škol (8 </a:t>
            </a:r>
            <a:r>
              <a:rPr lang="cs-CZ" sz="2400" dirty="0" smtClean="0"/>
              <a:t>h)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dirty="0" smtClean="0"/>
              <a:t>Inkluzivní </a:t>
            </a:r>
            <a:r>
              <a:rPr lang="cs-CZ" sz="2400" dirty="0"/>
              <a:t>škola a asistent pedagoga (8 </a:t>
            </a:r>
            <a:r>
              <a:rPr lang="cs-CZ" sz="2400" dirty="0" smtClean="0"/>
              <a:t>h)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dirty="0" smtClean="0"/>
              <a:t>Asistent </a:t>
            </a:r>
            <a:r>
              <a:rPr lang="cs-CZ" sz="2400" dirty="0"/>
              <a:t>pedagoga a jeho spolupráce s učitelem </a:t>
            </a:r>
            <a:r>
              <a:rPr lang="cs-CZ" sz="2400" dirty="0" smtClean="0"/>
              <a:t>(16 h)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1600" dirty="0"/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1500" dirty="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400" dirty="0" smtClean="0">
              <a:latin typeface="Arial" charset="0"/>
            </a:endParaRPr>
          </a:p>
          <a:p>
            <a:pPr eaLnBrk="1" hangingPunct="1"/>
            <a:endParaRPr lang="cs-CZ" sz="1400" dirty="0" smtClean="0"/>
          </a:p>
        </p:txBody>
      </p:sp>
      <p:pic>
        <p:nvPicPr>
          <p:cNvPr id="19459" name="Picture 3" descr="D:\Nová škola\grafika\graficke_prvky\patka_web_prezenta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169025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D:\Nová škola\grafika\graficke_prvky\hlavicka_prezentac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3"/>
          <p:cNvSpPr>
            <a:spLocks noGrp="1"/>
          </p:cNvSpPr>
          <p:nvPr>
            <p:ph type="title"/>
          </p:nvPr>
        </p:nvSpPr>
        <p:spPr>
          <a:xfrm>
            <a:off x="457200" y="1552980"/>
            <a:ext cx="8229600" cy="612775"/>
          </a:xfrm>
        </p:spPr>
        <p:txBody>
          <a:bodyPr/>
          <a:lstStyle/>
          <a:p>
            <a:pPr eaLnBrk="1" hangingPunct="1"/>
            <a:r>
              <a:rPr lang="cs-CZ" sz="2000" b="1" dirty="0">
                <a:latin typeface="Arial" charset="0"/>
              </a:rPr>
              <a:t>AKREDITOVANÉ KURZY </a:t>
            </a:r>
            <a:r>
              <a:rPr lang="cs-CZ" sz="2000" b="1" dirty="0" smtClean="0">
                <a:latin typeface="Arial" charset="0"/>
              </a:rPr>
              <a:t>NEJEN PRO AP</a:t>
            </a:r>
            <a:endParaRPr lang="cs-CZ" sz="1600" b="1" dirty="0" smtClean="0">
              <a:latin typeface="Arial" charset="0"/>
            </a:endParaRPr>
          </a:p>
        </p:txBody>
      </p:sp>
      <p:sp>
        <p:nvSpPr>
          <p:cNvPr id="19458" name="Zástupný symbol pro obsah 4"/>
          <p:cNvSpPr>
            <a:spLocks noGrp="1"/>
          </p:cNvSpPr>
          <p:nvPr>
            <p:ph idx="1"/>
          </p:nvPr>
        </p:nvSpPr>
        <p:spPr>
          <a:xfrm>
            <a:off x="468313" y="2420888"/>
            <a:ext cx="8229600" cy="3489375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dirty="0" smtClean="0"/>
              <a:t>Asistent </a:t>
            </a:r>
            <a:r>
              <a:rPr lang="cs-CZ" sz="2400" dirty="0"/>
              <a:t>pedagoga a jeho spolupráce s učitelem </a:t>
            </a:r>
            <a:r>
              <a:rPr lang="cs-CZ" sz="2400" dirty="0" smtClean="0"/>
              <a:t>(16 h)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dirty="0"/>
              <a:t>Tandem - Tandemová spolupráce učitele s asistentem v prostředí inkluzivního vzdělávání (16 </a:t>
            </a:r>
            <a:r>
              <a:rPr lang="cs-CZ" sz="2400" dirty="0" smtClean="0"/>
              <a:t>h)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dirty="0" smtClean="0"/>
              <a:t>Inkluze </a:t>
            </a:r>
            <a:r>
              <a:rPr lang="cs-CZ" sz="2400" dirty="0"/>
              <a:t>bez obav (16 h)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1600" dirty="0"/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1500" dirty="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400" dirty="0" smtClean="0">
              <a:latin typeface="Arial" charset="0"/>
            </a:endParaRPr>
          </a:p>
          <a:p>
            <a:pPr eaLnBrk="1" hangingPunct="1"/>
            <a:endParaRPr lang="cs-CZ" sz="1400" dirty="0" smtClean="0"/>
          </a:p>
        </p:txBody>
      </p:sp>
      <p:pic>
        <p:nvPicPr>
          <p:cNvPr id="19459" name="Picture 3" descr="D:\Nová škola\grafika\graficke_prvky\patka_web_prezenta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169025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D:\Nová škola\grafika\graficke_prvky\hlavicka_prezentac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7974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3"/>
          <p:cNvSpPr>
            <a:spLocks noGrp="1"/>
          </p:cNvSpPr>
          <p:nvPr>
            <p:ph type="title"/>
          </p:nvPr>
        </p:nvSpPr>
        <p:spPr>
          <a:xfrm>
            <a:off x="457200" y="1597496"/>
            <a:ext cx="8229600" cy="612775"/>
          </a:xfrm>
        </p:spPr>
        <p:txBody>
          <a:bodyPr/>
          <a:lstStyle/>
          <a:p>
            <a:pPr eaLnBrk="1" hangingPunct="1"/>
            <a:r>
              <a:rPr lang="cs-CZ" sz="2000" b="1" dirty="0" smtClean="0">
                <a:latin typeface="Arial" charset="0"/>
              </a:rPr>
              <a:t>AKREDITOVANÉ KURZY PRO AP</a:t>
            </a:r>
            <a:endParaRPr lang="cs-CZ" sz="1600" b="1" dirty="0" smtClean="0">
              <a:latin typeface="Arial" charset="0"/>
            </a:endParaRPr>
          </a:p>
        </p:txBody>
      </p:sp>
      <p:sp>
        <p:nvSpPr>
          <p:cNvPr id="19458" name="Zástupný symbol pro obsah 4"/>
          <p:cNvSpPr>
            <a:spLocks noGrp="1"/>
          </p:cNvSpPr>
          <p:nvPr>
            <p:ph idx="1"/>
          </p:nvPr>
        </p:nvSpPr>
        <p:spPr>
          <a:xfrm>
            <a:off x="468313" y="1979613"/>
            <a:ext cx="8229600" cy="4113683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sz="1000" dirty="0"/>
              <a:t>     </a:t>
            </a:r>
            <a:endParaRPr lang="cs-CZ" sz="1000" dirty="0" smtClean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cs-CZ" sz="1000" dirty="0"/>
          </a:p>
          <a:p>
            <a:pPr>
              <a:lnSpc>
                <a:spcPct val="20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800" dirty="0" smtClean="0"/>
              <a:t>Kazuistický </a:t>
            </a:r>
            <a:r>
              <a:rPr lang="cs-CZ" sz="1800" dirty="0"/>
              <a:t>– zkušenostní seminář pro asistenty pedagoga (základní) (8 </a:t>
            </a:r>
            <a:r>
              <a:rPr lang="cs-CZ" sz="1800" dirty="0" smtClean="0"/>
              <a:t>h)</a:t>
            </a:r>
          </a:p>
          <a:p>
            <a:pPr>
              <a:lnSpc>
                <a:spcPct val="20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800" dirty="0" smtClean="0"/>
              <a:t>Kazuistický </a:t>
            </a:r>
            <a:r>
              <a:rPr lang="cs-CZ" sz="1800" dirty="0"/>
              <a:t>– zkušenostní seminář pro asistenty pedagoga (rozšířený) (16 </a:t>
            </a:r>
            <a:r>
              <a:rPr lang="cs-CZ" sz="1800" dirty="0" smtClean="0"/>
              <a:t>h)</a:t>
            </a:r>
          </a:p>
          <a:p>
            <a:pPr>
              <a:lnSpc>
                <a:spcPct val="20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800" dirty="0" smtClean="0"/>
              <a:t>Kazuistický </a:t>
            </a:r>
            <a:r>
              <a:rPr lang="cs-CZ" sz="1800" dirty="0"/>
              <a:t>– zkušenostní seminář pro asistenty pedagoga (dlouhodobý) (32 h)</a:t>
            </a:r>
          </a:p>
          <a:p>
            <a:pPr marL="0" indent="0">
              <a:lnSpc>
                <a:spcPct val="20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sz="1800" dirty="0" smtClean="0"/>
              <a:t>   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459" name="Picture 3" descr="D:\Nová škola\grafika\graficke_prvky\patka_web_prezenta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169025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D:\Nová škola\grafika\graficke_prvky\hlavicka_prezentac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3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2183917"/>
          </a:xfrm>
        </p:spPr>
        <p:txBody>
          <a:bodyPr/>
          <a:lstStyle/>
          <a:p>
            <a:pPr eaLnBrk="1" hangingPunct="1"/>
            <a:r>
              <a:rPr lang="cs-CZ" sz="2400" b="1" dirty="0" smtClean="0"/>
              <a:t>AKREDITOVANÉ VZDĚLÁVACÍ KURZY NOVÉ ŠKOLY, O.P.S. 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 smtClean="0"/>
              <a:t> </a:t>
            </a:r>
            <a:r>
              <a:rPr lang="cs-CZ" sz="2400" b="1" dirty="0">
                <a:hlinkClick r:id="" action="ppaction://noaction"/>
              </a:rPr>
              <a:t>http://novaskolaops.cz/nase-kurzy/</a:t>
            </a:r>
            <a:r>
              <a:rPr lang="cs-CZ" sz="2000" b="1" dirty="0"/>
              <a:t/>
            </a:r>
            <a:br>
              <a:rPr lang="cs-CZ" sz="2000" b="1" dirty="0"/>
            </a:br>
            <a:endParaRPr lang="cs-CZ" sz="2000" dirty="0" smtClean="0"/>
          </a:p>
        </p:txBody>
      </p:sp>
      <p:sp>
        <p:nvSpPr>
          <p:cNvPr id="48130" name="Zástupný symbol pro obsah 4"/>
          <p:cNvSpPr>
            <a:spLocks noGrp="1"/>
          </p:cNvSpPr>
          <p:nvPr>
            <p:ph idx="1"/>
          </p:nvPr>
        </p:nvSpPr>
        <p:spPr>
          <a:xfrm>
            <a:off x="457200" y="5805263"/>
            <a:ext cx="8229600" cy="227237"/>
          </a:xfrm>
        </p:spPr>
        <p:txBody>
          <a:bodyPr/>
          <a:lstStyle/>
          <a:p>
            <a:pPr eaLnBrk="1" hangingPunct="1"/>
            <a:endParaRPr lang="cs-CZ" sz="1400" dirty="0" smtClean="0"/>
          </a:p>
          <a:p>
            <a:pPr eaLnBrk="1" hangingPunct="1"/>
            <a:endParaRPr lang="cs-CZ" sz="1400" dirty="0" smtClean="0"/>
          </a:p>
          <a:p>
            <a:pPr eaLnBrk="1" hangingPunct="1"/>
            <a:endParaRPr lang="cs-CZ" sz="1400" dirty="0" smtClean="0"/>
          </a:p>
        </p:txBody>
      </p:sp>
      <p:pic>
        <p:nvPicPr>
          <p:cNvPr id="48131" name="Picture 3" descr="D:\Nová škola\grafika\graficke_prvky\patka_web_prezenta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169025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2" name="Picture 4" descr="D:\Nová škola\grafika\graficke_prvky\hlavicka_prezentac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067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</p:txBody>
      </p:sp>
      <p:sp>
        <p:nvSpPr>
          <p:cNvPr id="604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</p:txBody>
      </p:sp>
      <p:pic>
        <p:nvPicPr>
          <p:cNvPr id="60419" name="Picture 2" descr="D:\Nová škola\grafika\graficke_prvky\titulka__bila_prezenta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1922</TotalTime>
  <Words>150</Words>
  <Application>Microsoft Office PowerPoint</Application>
  <PresentationFormat>Předvádění na obrazovce (4:3)</PresentationFormat>
  <Paragraphs>26</Paragraphs>
  <Slides>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Motiv systému Office</vt:lpstr>
      <vt:lpstr>Prezentace aplikace PowerPoint</vt:lpstr>
      <vt:lpstr>AKREDITOVANÉ KURZY TÝKAJÍCÍ SE POZICE AP</vt:lpstr>
      <vt:lpstr>AKREDITOVANÉ KURZY NEJEN PRO AP</vt:lpstr>
      <vt:lpstr>AKREDITOVANÉ KURZY PRO AP</vt:lpstr>
      <vt:lpstr>AKREDITOVANÉ VZDĚLÁVACÍ KURZY NOVÉ ŠKOLY, O.P.S.     http://novaskolaops.cz/nase-kurzy/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Dell</dc:creator>
  <cp:lastModifiedBy>Veronika Zelinková - Nová škola, o.p.s.</cp:lastModifiedBy>
  <cp:revision>139</cp:revision>
  <cp:lastPrinted>2019-04-05T09:45:03Z</cp:lastPrinted>
  <dcterms:created xsi:type="dcterms:W3CDTF">2014-11-03T10:33:03Z</dcterms:created>
  <dcterms:modified xsi:type="dcterms:W3CDTF">2019-05-16T20:22:21Z</dcterms:modified>
</cp:coreProperties>
</file>